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147472880" r:id="rId5"/>
    <p:sldId id="2147472891" r:id="rId6"/>
    <p:sldId id="2147472876" r:id="rId7"/>
    <p:sldId id="21474806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6A4AB0-E01E-486E-0747-E33417A4E9D8}" name="Kelley Arroyo" initials="KA" userId="S::kelley.arroyo@clarivate.com::4c69b252-67ec-4a21-ae93-dffdb4496958" providerId="AD"/>
  <p188:author id="{84F470EA-F99E-B6B3-8CF2-03BD75D1136B}" name="Mathilde Hyndman" initials="MH" userId="S::mathilde.darbier@clarivate.com::5180b3ce-7ee5-4fbf-9d9b-34ed2070d5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47" autoAdjust="0"/>
  </p:normalViewPr>
  <p:slideViewPr>
    <p:cSldViewPr snapToGrid="0">
      <p:cViewPr varScale="1">
        <p:scale>
          <a:sx n="100" d="100"/>
          <a:sy n="100" d="100"/>
        </p:scale>
        <p:origin x="9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Faeth" userId="49f1217d-373e-4d25-b703-14d60da1da4c" providerId="ADAL" clId="{88FC2AA1-0211-499A-A88D-A3A9067ED99B}"/>
    <pc:docChg chg="custSel modSld">
      <pc:chgData name="Kristen Faeth" userId="49f1217d-373e-4d25-b703-14d60da1da4c" providerId="ADAL" clId="{88FC2AA1-0211-499A-A88D-A3A9067ED99B}" dt="2025-09-04T19:29:38.537" v="805" actId="20577"/>
      <pc:docMkLst>
        <pc:docMk/>
      </pc:docMkLst>
      <pc:sldChg chg="modSp mod">
        <pc:chgData name="Kristen Faeth" userId="49f1217d-373e-4d25-b703-14d60da1da4c" providerId="ADAL" clId="{88FC2AA1-0211-499A-A88D-A3A9067ED99B}" dt="2025-09-04T19:27:38.036" v="755" actId="20577"/>
        <pc:sldMkLst>
          <pc:docMk/>
          <pc:sldMk cId="749271499" sldId="2147472876"/>
        </pc:sldMkLst>
        <pc:spChg chg="mod">
          <ac:chgData name="Kristen Faeth" userId="49f1217d-373e-4d25-b703-14d60da1da4c" providerId="ADAL" clId="{88FC2AA1-0211-499A-A88D-A3A9067ED99B}" dt="2025-09-04T19:27:32.958" v="754" actId="20577"/>
          <ac:spMkLst>
            <pc:docMk/>
            <pc:sldMk cId="749271499" sldId="2147472876"/>
            <ac:spMk id="2" creationId="{CC17BEC2-6EC9-1EEF-66C0-49BCBF8CC7D5}"/>
          </ac:spMkLst>
        </pc:spChg>
        <pc:spChg chg="mod">
          <ac:chgData name="Kristen Faeth" userId="49f1217d-373e-4d25-b703-14d60da1da4c" providerId="ADAL" clId="{88FC2AA1-0211-499A-A88D-A3A9067ED99B}" dt="2025-09-04T19:27:38.036" v="755" actId="20577"/>
          <ac:spMkLst>
            <pc:docMk/>
            <pc:sldMk cId="749271499" sldId="2147472876"/>
            <ac:spMk id="5" creationId="{2C979F37-B619-86F4-23CD-807B03610329}"/>
          </ac:spMkLst>
        </pc:spChg>
      </pc:sldChg>
      <pc:sldChg chg="modSp mod">
        <pc:chgData name="Kristen Faeth" userId="49f1217d-373e-4d25-b703-14d60da1da4c" providerId="ADAL" clId="{88FC2AA1-0211-499A-A88D-A3A9067ED99B}" dt="2025-09-04T19:29:38.537" v="805" actId="20577"/>
        <pc:sldMkLst>
          <pc:docMk/>
          <pc:sldMk cId="3029923069" sldId="2147472880"/>
        </pc:sldMkLst>
        <pc:spChg chg="mod">
          <ac:chgData name="Kristen Faeth" userId="49f1217d-373e-4d25-b703-14d60da1da4c" providerId="ADAL" clId="{88FC2AA1-0211-499A-A88D-A3A9067ED99B}" dt="2025-09-04T19:29:38.537" v="805" actId="20577"/>
          <ac:spMkLst>
            <pc:docMk/>
            <pc:sldMk cId="3029923069" sldId="2147472880"/>
            <ac:spMk id="9" creationId="{DE7495D1-95DF-AF1A-571E-A826CB9E1AFC}"/>
          </ac:spMkLst>
        </pc:spChg>
      </pc:sldChg>
      <pc:sldChg chg="addSp delSp modSp mod modNotesTx">
        <pc:chgData name="Kristen Faeth" userId="49f1217d-373e-4d25-b703-14d60da1da4c" providerId="ADAL" clId="{88FC2AA1-0211-499A-A88D-A3A9067ED99B}" dt="2025-09-04T19:26:13.921" v="741" actId="20577"/>
        <pc:sldMkLst>
          <pc:docMk/>
          <pc:sldMk cId="829252659" sldId="2147472891"/>
        </pc:sldMkLst>
        <pc:spChg chg="mod">
          <ac:chgData name="Kristen Faeth" userId="49f1217d-373e-4d25-b703-14d60da1da4c" providerId="ADAL" clId="{88FC2AA1-0211-499A-A88D-A3A9067ED99B}" dt="2025-09-04T19:18:09.065" v="54" actId="20577"/>
          <ac:spMkLst>
            <pc:docMk/>
            <pc:sldMk cId="829252659" sldId="2147472891"/>
            <ac:spMk id="2" creationId="{CA4E2FDB-6F7C-BDCA-5DBC-A86CD8F7349D}"/>
          </ac:spMkLst>
        </pc:spChg>
        <pc:spChg chg="mod">
          <ac:chgData name="Kristen Faeth" userId="49f1217d-373e-4d25-b703-14d60da1da4c" providerId="ADAL" clId="{88FC2AA1-0211-499A-A88D-A3A9067ED99B}" dt="2025-09-04T19:25:15.103" v="734" actId="14100"/>
          <ac:spMkLst>
            <pc:docMk/>
            <pc:sldMk cId="829252659" sldId="2147472891"/>
            <ac:spMk id="5" creationId="{CC20E827-3654-32A9-B4AE-0F18C91A38DB}"/>
          </ac:spMkLst>
        </pc:spChg>
        <pc:spChg chg="mod">
          <ac:chgData name="Kristen Faeth" userId="49f1217d-373e-4d25-b703-14d60da1da4c" providerId="ADAL" clId="{88FC2AA1-0211-499A-A88D-A3A9067ED99B}" dt="2025-09-04T19:26:13.921" v="741" actId="20577"/>
          <ac:spMkLst>
            <pc:docMk/>
            <pc:sldMk cId="829252659" sldId="2147472891"/>
            <ac:spMk id="6" creationId="{5E5C55B0-CEDC-BB43-16B4-8F2C81264880}"/>
          </ac:spMkLst>
        </pc:spChg>
        <pc:spChg chg="del">
          <ac:chgData name="Kristen Faeth" userId="49f1217d-373e-4d25-b703-14d60da1da4c" providerId="ADAL" clId="{88FC2AA1-0211-499A-A88D-A3A9067ED99B}" dt="2025-09-04T19:17:38.211" v="1" actId="478"/>
          <ac:spMkLst>
            <pc:docMk/>
            <pc:sldMk cId="829252659" sldId="2147472891"/>
            <ac:spMk id="7" creationId="{BA56DE57-8AC8-15C7-5044-9676ED9C5C49}"/>
          </ac:spMkLst>
        </pc:spChg>
        <pc:spChg chg="add del mod">
          <ac:chgData name="Kristen Faeth" userId="49f1217d-373e-4d25-b703-14d60da1da4c" providerId="ADAL" clId="{88FC2AA1-0211-499A-A88D-A3A9067ED99B}" dt="2025-09-04T19:18:12.065" v="55" actId="478"/>
          <ac:spMkLst>
            <pc:docMk/>
            <pc:sldMk cId="829252659" sldId="2147472891"/>
            <ac:spMk id="8" creationId="{7BA539B3-75F1-A70B-C3AF-9B44D0D75F91}"/>
          </ac:spMkLst>
        </pc:spChg>
        <pc:spChg chg="del mod">
          <ac:chgData name="Kristen Faeth" userId="49f1217d-373e-4d25-b703-14d60da1da4c" providerId="ADAL" clId="{88FC2AA1-0211-499A-A88D-A3A9067ED99B}" dt="2025-09-04T19:25:11.492" v="733" actId="478"/>
          <ac:spMkLst>
            <pc:docMk/>
            <pc:sldMk cId="829252659" sldId="2147472891"/>
            <ac:spMk id="11" creationId="{FD5EFC85-644C-DEAF-9646-801AA89BB99F}"/>
          </ac:spMkLst>
        </pc:spChg>
        <pc:spChg chg="del">
          <ac:chgData name="Kristen Faeth" userId="49f1217d-373e-4d25-b703-14d60da1da4c" providerId="ADAL" clId="{88FC2AA1-0211-499A-A88D-A3A9067ED99B}" dt="2025-09-04T19:17:39.713" v="2" actId="478"/>
          <ac:spMkLst>
            <pc:docMk/>
            <pc:sldMk cId="829252659" sldId="2147472891"/>
            <ac:spMk id="12" creationId="{54AF3676-6A12-A23E-C745-3457AB76B314}"/>
          </ac:spMkLst>
        </pc:spChg>
      </pc:sldChg>
      <pc:sldChg chg="modSp mod">
        <pc:chgData name="Kristen Faeth" userId="49f1217d-373e-4d25-b703-14d60da1da4c" providerId="ADAL" clId="{88FC2AA1-0211-499A-A88D-A3A9067ED99B}" dt="2025-09-04T19:28:52.152" v="800" actId="20577"/>
        <pc:sldMkLst>
          <pc:docMk/>
          <pc:sldMk cId="3671541923" sldId="2147480650"/>
        </pc:sldMkLst>
        <pc:spChg chg="mod">
          <ac:chgData name="Kristen Faeth" userId="49f1217d-373e-4d25-b703-14d60da1da4c" providerId="ADAL" clId="{88FC2AA1-0211-499A-A88D-A3A9067ED99B}" dt="2025-09-04T19:27:51.282" v="768" actId="20577"/>
          <ac:spMkLst>
            <pc:docMk/>
            <pc:sldMk cId="3671541923" sldId="2147480650"/>
            <ac:spMk id="2" creationId="{088CFE50-B199-D0C3-398A-2999377ED7B9}"/>
          </ac:spMkLst>
        </pc:spChg>
        <pc:spChg chg="mod">
          <ac:chgData name="Kristen Faeth" userId="49f1217d-373e-4d25-b703-14d60da1da4c" providerId="ADAL" clId="{88FC2AA1-0211-499A-A88D-A3A9067ED99B}" dt="2025-09-04T19:27:54.472" v="769" actId="20577"/>
          <ac:spMkLst>
            <pc:docMk/>
            <pc:sldMk cId="3671541923" sldId="2147480650"/>
            <ac:spMk id="5" creationId="{D0592A60-D950-62FB-1DAF-AE59FAFE61E1}"/>
          </ac:spMkLst>
        </pc:spChg>
        <pc:spChg chg="mod">
          <ac:chgData name="Kristen Faeth" userId="49f1217d-373e-4d25-b703-14d60da1da4c" providerId="ADAL" clId="{88FC2AA1-0211-499A-A88D-A3A9067ED99B}" dt="2025-09-04T19:28:52.152" v="800" actId="20577"/>
          <ac:spMkLst>
            <pc:docMk/>
            <pc:sldMk cId="3671541923" sldId="2147480650"/>
            <ac:spMk id="11" creationId="{C578AA71-0CC4-627A-A6B9-B99BEB29F7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5FB85-6C7E-44CC-BFDC-192232EAE2B9}"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3C40D-FD24-46E6-A884-891204E7DE9D}" type="slidenum">
              <a:rPr lang="en-US" smtClean="0"/>
              <a:t>‹#›</a:t>
            </a:fld>
            <a:endParaRPr lang="en-US"/>
          </a:p>
        </p:txBody>
      </p:sp>
    </p:spTree>
    <p:extLst>
      <p:ext uri="{BB962C8B-B14F-4D97-AF65-F5344CB8AC3E}">
        <p14:creationId xmlns:p14="http://schemas.microsoft.com/office/powerpoint/2010/main" val="22725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225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784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976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116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243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654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173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573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2343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96266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146370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815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5516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8753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458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0316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2000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0639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3893992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354628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9758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270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509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9433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1633395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224214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mpty slide_With breadcrumb and title">
    <p:bg>
      <p:bgPr>
        <a:solidFill>
          <a:schemeClr val="bg1"/>
        </a:solidFill>
        <a:effectLst/>
      </p:bgPr>
    </p:bg>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48EF2479-4BEB-8040-A915-6675C15184B9}"/>
              </a:ext>
            </a:extLst>
          </p:cNvPr>
          <p:cNvSpPr>
            <a:spLocks noGrp="1"/>
          </p:cNvSpPr>
          <p:nvPr>
            <p:ph type="sldNum" sz="quarter" idx="33"/>
          </p:nvPr>
        </p:nvSpPr>
        <p:spPr>
          <a:xfrm>
            <a:off x="11192400" y="6498000"/>
            <a:ext cx="366016" cy="162000"/>
          </a:xfrm>
          <a:prstGeom prst="rect">
            <a:avLst/>
          </a:prstGeom>
        </p:spPr>
        <p:txBody>
          <a:bodyPr r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F18EFF25-22D3-7349-97D6-73D11F9E5B0D}"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ooter Placeholder 1">
            <a:extLst>
              <a:ext uri="{FF2B5EF4-FFF2-40B4-BE49-F238E27FC236}">
                <a16:creationId xmlns:a16="http://schemas.microsoft.com/office/drawing/2014/main" id="{74F75B34-1820-344A-9E82-130ACF8E14B9}"/>
              </a:ext>
            </a:extLst>
          </p:cNvPr>
          <p:cNvSpPr>
            <a:spLocks noGrp="1"/>
          </p:cNvSpPr>
          <p:nvPr>
            <p:ph type="ftr" sz="quarter" idx="32"/>
          </p:nvPr>
        </p:nvSpPr>
        <p:spPr>
          <a:xfrm>
            <a:off x="6299950" y="6498000"/>
            <a:ext cx="4651200" cy="162000"/>
          </a:xfrm>
        </p:spPr>
        <p:txBody>
          <a:bodyPr lIns="0" tIns="0" rIns="0" b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Footer information goes here</a:t>
            </a:r>
          </a:p>
        </p:txBody>
      </p:sp>
      <p:sp>
        <p:nvSpPr>
          <p:cNvPr id="2" name="Text Placeholder 2">
            <a:extLst>
              <a:ext uri="{FF2B5EF4-FFF2-40B4-BE49-F238E27FC236}">
                <a16:creationId xmlns:a16="http://schemas.microsoft.com/office/drawing/2014/main" id="{9295BB36-DB5D-F518-1D27-35891D2619E5}"/>
              </a:ext>
            </a:extLst>
          </p:cNvPr>
          <p:cNvSpPr>
            <a:spLocks noGrp="1"/>
          </p:cNvSpPr>
          <p:nvPr>
            <p:ph type="body" sz="quarter" idx="41" hasCustomPrompt="1"/>
          </p:nvPr>
        </p:nvSpPr>
        <p:spPr>
          <a:xfrm>
            <a:off x="633600" y="442800"/>
            <a:ext cx="4617826" cy="183600"/>
          </a:xfrm>
          <a:prstGeom prst="rect">
            <a:avLst/>
          </a:prstGeom>
          <a:noFill/>
          <a:ln/>
        </p:spPr>
        <p:txBody>
          <a:bodyPr wrap="square" lIns="0" tIns="0" rIns="0" bIns="0" rtlCol="0" anchor="t">
            <a:spAutoFit/>
          </a:bodyPr>
          <a:lstStyle>
            <a:lvl1pPr marL="0" indent="0">
              <a:lnSpc>
                <a:spcPts val="1050"/>
              </a:lnSpc>
              <a:spcBef>
                <a:spcPts val="0"/>
              </a:spcBef>
              <a:spcAft>
                <a:spcPts val="0"/>
              </a:spcAft>
              <a:buNone/>
              <a:defRPr lang="en-US" sz="1200" smtClean="0">
                <a:solidFill>
                  <a:srgbClr val="9D9D9C"/>
                </a:solidFill>
                <a:latin typeface="Calibri Regular" pitchFamily="34" charset="0"/>
                <a:ea typeface="Calibri Regular" pitchFamily="34" charset="-122"/>
                <a:cs typeface="Calibri Regular" pitchFamily="34" charset="-120"/>
              </a:defRPr>
            </a:lvl1pPr>
            <a:lvl2pPr marL="274309" indent="0">
              <a:buNone/>
              <a:defRPr lang="en-US" sz="1800" smtClean="0"/>
            </a:lvl2pPr>
            <a:lvl3pPr marL="731497" indent="0">
              <a:buNone/>
              <a:defRPr lang="en-US" smtClean="0"/>
            </a:lvl3pPr>
            <a:lvl4pPr marL="1188686" indent="0">
              <a:buNone/>
              <a:defRPr lang="en-US" smtClean="0"/>
            </a:lvl4pPr>
            <a:lvl5pPr marL="1645874" indent="0">
              <a:buNone/>
              <a:defRPr lang="en-GB" sz="1800"/>
            </a:lvl5pPr>
          </a:lstStyle>
          <a:p>
            <a:pPr marL="0" lvl="0">
              <a:lnSpc>
                <a:spcPts val="1400"/>
              </a:lnSpc>
            </a:pPr>
            <a:r>
              <a:rPr lang="en-US"/>
              <a:t>Optional breadcrumb goes here</a:t>
            </a:r>
          </a:p>
        </p:txBody>
      </p:sp>
      <p:sp>
        <p:nvSpPr>
          <p:cNvPr id="3" name="Text Placeholder 2">
            <a:extLst>
              <a:ext uri="{FF2B5EF4-FFF2-40B4-BE49-F238E27FC236}">
                <a16:creationId xmlns:a16="http://schemas.microsoft.com/office/drawing/2014/main" id="{D3707A08-9C79-F43C-0034-130894644093}"/>
              </a:ext>
            </a:extLst>
          </p:cNvPr>
          <p:cNvSpPr>
            <a:spLocks noGrp="1"/>
          </p:cNvSpPr>
          <p:nvPr>
            <p:ph type="body" sz="quarter" idx="42" hasCustomPrompt="1"/>
          </p:nvPr>
        </p:nvSpPr>
        <p:spPr>
          <a:xfrm>
            <a:off x="633600" y="630000"/>
            <a:ext cx="5356863" cy="914400"/>
          </a:xfrm>
          <a:prstGeom prst="rect">
            <a:avLst/>
          </a:prstGeom>
        </p:spPr>
        <p:txBody>
          <a:bodyPr wrap="square">
            <a:noAutofit/>
          </a:bodyPr>
          <a:lstStyle>
            <a:lvl1pPr marL="0" marR="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a:t>Heading 2 - 24pt, bold. Lorem ipsum dolor sit </a:t>
            </a:r>
            <a:r>
              <a:rPr lang="en-US" err="1"/>
              <a:t>amet</a:t>
            </a:r>
            <a:r>
              <a:rPr lang="en-US"/>
              <a:t>, </a:t>
            </a:r>
            <a:r>
              <a:rPr lang="en-US" err="1"/>
              <a:t>consec</a:t>
            </a:r>
            <a:r>
              <a:rPr lang="en-US"/>
              <a:t> </a:t>
            </a:r>
            <a:r>
              <a:rPr lang="en-US" err="1"/>
              <a:t>tetur</a:t>
            </a:r>
            <a:r>
              <a:rPr lang="en-US"/>
              <a:t> </a:t>
            </a:r>
            <a:r>
              <a:rPr lang="en-US" err="1"/>
              <a:t>adip</a:t>
            </a:r>
            <a:r>
              <a:rPr lang="en-US"/>
              <a:t> </a:t>
            </a:r>
            <a:r>
              <a:rPr lang="en-US" err="1"/>
              <a:t>iscing</a:t>
            </a:r>
            <a:r>
              <a:rPr lang="en-US"/>
              <a:t> </a:t>
            </a:r>
            <a:r>
              <a:rPr lang="en-US" err="1"/>
              <a:t>elit</a:t>
            </a:r>
            <a:endParaRPr lang="en-US"/>
          </a:p>
        </p:txBody>
      </p:sp>
      <p:pic>
        <p:nvPicPr>
          <p:cNvPr id="4" name="Picture Placeholder 13">
            <a:extLst>
              <a:ext uri="{FF2B5EF4-FFF2-40B4-BE49-F238E27FC236}">
                <a16:creationId xmlns:a16="http://schemas.microsoft.com/office/drawing/2014/main" id="{27DA2132-D9CC-5C9B-4BDA-74CA02DC945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0" r="50"/>
          <a:stretch>
            <a:fillRect/>
          </a:stretch>
        </p:blipFill>
        <p:spPr>
          <a:xfrm>
            <a:off x="523038" y="6354000"/>
            <a:ext cx="1371600" cy="406400"/>
          </a:xfrm>
          <a:prstGeom prst="rect">
            <a:avLst/>
          </a:prstGeom>
        </p:spPr>
      </p:pic>
    </p:spTree>
    <p:extLst>
      <p:ext uri="{BB962C8B-B14F-4D97-AF65-F5344CB8AC3E}">
        <p14:creationId xmlns:p14="http://schemas.microsoft.com/office/powerpoint/2010/main" val="3120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5395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297615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240921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1789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945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5255535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4" cstate="print">
            <a:extLst>
              <a:ext uri="{28A0092B-C50C-407E-A947-70E740481C1C}">
                <a14:useLocalDpi xmlns:a14="http://schemas.microsoft.com/office/drawing/2010/main"/>
              </a:ext>
              <a:ext uri="{96DAC541-7B7A-43D3-8B79-37D633B846F1}">
                <asvg:svgBlip xmlns:asvg="http://schemas.microsoft.com/office/drawing/2016/SVG/main" r:embed="rId35"/>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61810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rnewswire.com/news-releases/cassyni-seminars-integrated-into-endnote-boosting-research-discoverability-and-integrity-301986328.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5518875-429E-692E-00D9-431FF5EE2C44}"/>
              </a:ext>
            </a:extLst>
          </p:cNvPr>
          <p:cNvSpPr>
            <a:spLocks noGrp="1"/>
          </p:cNvSpPr>
          <p:nvPr>
            <p:ph type="body" sz="quarter" idx="16"/>
          </p:nvPr>
        </p:nvSpPr>
        <p:spPr/>
        <p:txBody>
          <a:bodyPr/>
          <a:lstStyle/>
          <a:p>
            <a:r>
              <a:rPr lang="en-US"/>
              <a:t>Key Messages</a:t>
            </a:r>
          </a:p>
        </p:txBody>
      </p:sp>
      <p:sp>
        <p:nvSpPr>
          <p:cNvPr id="9" name="Text Placeholder 8">
            <a:extLst>
              <a:ext uri="{FF2B5EF4-FFF2-40B4-BE49-F238E27FC236}">
                <a16:creationId xmlns:a16="http://schemas.microsoft.com/office/drawing/2014/main" id="{DE7495D1-95DF-AF1A-571E-A826CB9E1AFC}"/>
              </a:ext>
            </a:extLst>
          </p:cNvPr>
          <p:cNvSpPr>
            <a:spLocks noGrp="1"/>
          </p:cNvSpPr>
          <p:nvPr>
            <p:ph type="body" sz="quarter" idx="17"/>
          </p:nvPr>
        </p:nvSpPr>
        <p:spPr/>
        <p:txBody>
          <a:bodyPr/>
          <a:lstStyle/>
          <a:p>
            <a:r>
              <a:rPr lang="en-US" dirty="0"/>
              <a:t>EndNote 2025 September release</a:t>
            </a:r>
          </a:p>
        </p:txBody>
      </p:sp>
      <p:sp>
        <p:nvSpPr>
          <p:cNvPr id="4" name="Slide Number Placeholder 3">
            <a:extLst>
              <a:ext uri="{FF2B5EF4-FFF2-40B4-BE49-F238E27FC236}">
                <a16:creationId xmlns:a16="http://schemas.microsoft.com/office/drawing/2014/main" id="{FF041D19-9D83-6430-0BD6-1A4736D3CA0A}"/>
              </a:ext>
            </a:extLst>
          </p:cNvPr>
          <p:cNvSpPr>
            <a:spLocks noGrp="1"/>
          </p:cNvSpPr>
          <p:nvPr>
            <p:ph type="sldNum" sz="quarter" idx="4294967295"/>
          </p:nvPr>
        </p:nvSpPr>
        <p:spPr>
          <a:xfrm>
            <a:off x="11976100" y="6348413"/>
            <a:ext cx="215900" cy="215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2992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DB-6F7C-BDCA-5DBC-A86CD8F7349D}"/>
              </a:ext>
            </a:extLst>
          </p:cNvPr>
          <p:cNvSpPr>
            <a:spLocks noGrp="1"/>
          </p:cNvSpPr>
          <p:nvPr>
            <p:ph type="title"/>
          </p:nvPr>
        </p:nvSpPr>
        <p:spPr/>
        <p:txBody>
          <a:bodyPr/>
          <a:lstStyle/>
          <a:p>
            <a:r>
              <a:rPr lang="en-US" dirty="0"/>
              <a:t>Key messages - overview</a:t>
            </a:r>
            <a:endParaRPr lang="en-US" dirty="0">
              <a:solidFill>
                <a:schemeClr val="accent4"/>
              </a:solidFill>
            </a:endParaRPr>
          </a:p>
        </p:txBody>
      </p:sp>
      <p:sp>
        <p:nvSpPr>
          <p:cNvPr id="4" name="Slide Number Placeholder 3">
            <a:extLst>
              <a:ext uri="{FF2B5EF4-FFF2-40B4-BE49-F238E27FC236}">
                <a16:creationId xmlns:a16="http://schemas.microsoft.com/office/drawing/2014/main" id="{613A3E6F-F107-8AC2-0C9A-0F75DF76A13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Text Placeholder 5">
            <a:extLst>
              <a:ext uri="{FF2B5EF4-FFF2-40B4-BE49-F238E27FC236}">
                <a16:creationId xmlns:a16="http://schemas.microsoft.com/office/drawing/2014/main" id="{5E5C55B0-CEDC-BB43-16B4-8F2C81264880}"/>
              </a:ext>
            </a:extLst>
          </p:cNvPr>
          <p:cNvSpPr>
            <a:spLocks noGrp="1"/>
          </p:cNvSpPr>
          <p:nvPr>
            <p:ph type="body" sz="quarter" idx="14"/>
          </p:nvPr>
        </p:nvSpPr>
        <p:spPr>
          <a:xfrm>
            <a:off x="550864" y="1283560"/>
            <a:ext cx="4560749" cy="4330355"/>
          </a:xfrm>
        </p:spPr>
        <p:txBody>
          <a:bodyPr vert="horz" lIns="0" tIns="0" rIns="0" bIns="0" rtlCol="0" anchor="t">
            <a:noAutofit/>
          </a:bodyPr>
          <a:lstStyle/>
          <a:p>
            <a:pPr marL="0" indent="0">
              <a:buNone/>
            </a:pPr>
            <a:r>
              <a:rPr lang="en-US" sz="2000" dirty="0">
                <a:latin typeface="+mj-lt"/>
              </a:rPr>
              <a:t>September release features:</a:t>
            </a:r>
          </a:p>
          <a:p>
            <a:r>
              <a:rPr lang="en-US" dirty="0"/>
              <a:t>EndNote Research Assistant</a:t>
            </a:r>
          </a:p>
          <a:p>
            <a:pPr lvl="1"/>
            <a:r>
              <a:rPr lang="en-US" sz="1400" i="1" dirty="0"/>
              <a:t>Chat with a document</a:t>
            </a:r>
          </a:p>
          <a:p>
            <a:pPr lvl="1"/>
            <a:r>
              <a:rPr lang="en-US" sz="1400" i="1" dirty="0"/>
              <a:t>Translate a document</a:t>
            </a:r>
          </a:p>
          <a:p>
            <a:pPr lvl="1"/>
            <a:r>
              <a:rPr lang="en-US" sz="1400" i="1" dirty="0"/>
              <a:t>Translate selected text</a:t>
            </a:r>
          </a:p>
          <a:p>
            <a:pPr lvl="1"/>
            <a:r>
              <a:rPr lang="en-US" sz="1400" i="1" dirty="0"/>
              <a:t>Summarize selected text</a:t>
            </a:r>
          </a:p>
          <a:p>
            <a:pPr lvl="1"/>
            <a:r>
              <a:rPr lang="en-US" sz="1400" i="1" dirty="0"/>
              <a:t>Key Takeaways (now part of EndNote Research Assistant)</a:t>
            </a:r>
          </a:p>
          <a:p>
            <a:r>
              <a:rPr lang="en-US" dirty="0"/>
              <a:t>EndNote Web: library sharing</a:t>
            </a:r>
          </a:p>
          <a:p>
            <a:r>
              <a:rPr lang="en-US" dirty="0"/>
              <a:t>EndNote Web: Web of Science integration links (Citing </a:t>
            </a:r>
          </a:p>
          <a:p>
            <a:r>
              <a:rPr lang="en-US" dirty="0"/>
              <a:t>Desktop: </a:t>
            </a:r>
            <a:r>
              <a:rPr lang="en-US" dirty="0" err="1"/>
              <a:t>Cassyni</a:t>
            </a:r>
            <a:r>
              <a:rPr lang="en-US" dirty="0"/>
              <a:t> integration </a:t>
            </a:r>
          </a:p>
          <a:p>
            <a:r>
              <a:rPr lang="en-US" dirty="0"/>
              <a:t>EndNote Web: French interface</a:t>
            </a:r>
          </a:p>
          <a:p>
            <a:pPr marL="0" indent="0">
              <a:buNone/>
            </a:pPr>
            <a:endParaRPr lang="en-US" dirty="0"/>
          </a:p>
        </p:txBody>
      </p:sp>
      <p:sp>
        <p:nvSpPr>
          <p:cNvPr id="5" name="Text Placeholder 5">
            <a:extLst>
              <a:ext uri="{FF2B5EF4-FFF2-40B4-BE49-F238E27FC236}">
                <a16:creationId xmlns:a16="http://schemas.microsoft.com/office/drawing/2014/main" id="{CC20E827-3654-32A9-B4AE-0F18C91A38DB}"/>
              </a:ext>
            </a:extLst>
          </p:cNvPr>
          <p:cNvSpPr txBox="1">
            <a:spLocks/>
          </p:cNvSpPr>
          <p:nvPr/>
        </p:nvSpPr>
        <p:spPr>
          <a:xfrm>
            <a:off x="6923802" y="1283561"/>
            <a:ext cx="4579109" cy="507767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venir Next LT Pro Demi"/>
                <a:ea typeface="+mn-ea"/>
                <a:cs typeface="+mn-cs"/>
              </a:rPr>
              <a:t>EndNote 2025</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venir Next LT Pro Demi"/>
                <a:ea typeface="+mn-ea"/>
                <a:cs typeface="+mn-cs"/>
              </a:rPr>
              <a:t>Unleash your research superpower.</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venir Next LT Pro Demi"/>
                <a:ea typeface="+mn-ea"/>
                <a:cs typeface="+mn-cs"/>
              </a:rPr>
              <a:t>Discover new, intelligent ways to power your research. </a:t>
            </a:r>
            <a:r>
              <a:rPr kumimoji="0" lang="en-US" sz="1500" b="0" i="0" u="none" strike="noStrike" kern="1200" cap="none" spc="0" normalizeH="0" baseline="0" noProof="0" dirty="0">
                <a:ln>
                  <a:noFill/>
                </a:ln>
                <a:solidFill>
                  <a:prstClr val="black"/>
                </a:solidFill>
                <a:effectLst/>
                <a:uLnTx/>
                <a:uFillTx/>
                <a:latin typeface="Avenir Next LT Pro"/>
                <a:ea typeface="+mn-ea"/>
                <a:cs typeface="+mn-cs"/>
              </a:rPr>
              <a:t>Trust your ideas to EndNote, a powerful, comprehensive reference management solution. EndNote 2025 now offers EndNote Research Assistant, your smartest sidekick yet. </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venir Next LT Pro Demi"/>
                <a:ea typeface="+mn-ea"/>
                <a:cs typeface="+mn-cs"/>
              </a:rPr>
              <a:t>Transform your documents into an interactive experience with the help of AI. </a:t>
            </a:r>
          </a:p>
          <a:p>
            <a:pPr marL="285750" marR="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venir Next LT Pro Demi"/>
                <a:ea typeface="+mn-ea"/>
                <a:cs typeface="+mn-cs"/>
              </a:rPr>
              <a:t>Understand a paper faster </a:t>
            </a:r>
            <a:r>
              <a:rPr kumimoji="0" lang="en-US" sz="1500" b="0" i="0" u="none" strike="noStrike" kern="1200" cap="none" spc="0" normalizeH="0" baseline="0" noProof="0" dirty="0">
                <a:ln>
                  <a:noFill/>
                </a:ln>
                <a:solidFill>
                  <a:prstClr val="black"/>
                </a:solidFill>
                <a:effectLst/>
                <a:uLnTx/>
                <a:uFillTx/>
                <a:latin typeface="Avenir Next LT Pro"/>
                <a:ea typeface="+mn-ea"/>
                <a:cs typeface="+mn-cs"/>
              </a:rPr>
              <a:t>through natural conversation</a:t>
            </a:r>
          </a:p>
          <a:p>
            <a:pPr marL="285750" marR="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venir Next LT Pro Demi"/>
                <a:ea typeface="+mn-ea"/>
                <a:cs typeface="+mn-cs"/>
              </a:rPr>
              <a:t>Unlock global knowledge </a:t>
            </a:r>
            <a:r>
              <a:rPr kumimoji="0" lang="en-US" sz="1500" b="0" i="0" u="none" strike="noStrike" kern="1200" cap="none" spc="0" normalizeH="0" baseline="0" noProof="0" dirty="0">
                <a:ln>
                  <a:noFill/>
                </a:ln>
                <a:solidFill>
                  <a:prstClr val="black"/>
                </a:solidFill>
                <a:effectLst/>
                <a:uLnTx/>
                <a:uFillTx/>
                <a:latin typeface="Avenir Next LT Pro"/>
                <a:ea typeface="+mn-ea"/>
                <a:cs typeface="+mn-cs"/>
              </a:rPr>
              <a:t>with document translation</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venir Next LT Pro"/>
                <a:ea typeface="+mn-ea"/>
                <a:cs typeface="+mn-cs"/>
              </a:rPr>
              <a:t>Enjoy all the features of EndNote 2025 and assemble your work with precision and speed.  </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82925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BEC2-6EC9-1EEF-66C0-49BCBF8CC7D5}"/>
              </a:ext>
            </a:extLst>
          </p:cNvPr>
          <p:cNvSpPr>
            <a:spLocks noGrp="1"/>
          </p:cNvSpPr>
          <p:nvPr>
            <p:ph type="title"/>
          </p:nvPr>
        </p:nvSpPr>
        <p:spPr/>
        <p:txBody>
          <a:bodyPr/>
          <a:lstStyle/>
          <a:p>
            <a:r>
              <a:rPr lang="en-US" dirty="0"/>
              <a:t>Key messages by feature</a:t>
            </a:r>
          </a:p>
        </p:txBody>
      </p:sp>
      <p:sp>
        <p:nvSpPr>
          <p:cNvPr id="3" name="Footer Placeholder 2">
            <a:extLst>
              <a:ext uri="{FF2B5EF4-FFF2-40B4-BE49-F238E27FC236}">
                <a16:creationId xmlns:a16="http://schemas.microsoft.com/office/drawing/2014/main" id="{61062507-C43C-1DF2-AF9B-A0601E25E3D4}"/>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9C435619-8211-9FC6-DF38-505B1CF31BA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2C979F37-B619-86F4-23CD-807B03610329}"/>
              </a:ext>
            </a:extLst>
          </p:cNvPr>
          <p:cNvSpPr>
            <a:spLocks noGrp="1"/>
          </p:cNvSpPr>
          <p:nvPr>
            <p:ph type="body" sz="quarter" idx="13"/>
          </p:nvPr>
        </p:nvSpPr>
        <p:spPr/>
        <p:txBody>
          <a:bodyPr vert="horz" lIns="0" tIns="0" rIns="0" bIns="0" rtlCol="0" anchor="t">
            <a:noAutofit/>
          </a:bodyPr>
          <a:lstStyle/>
          <a:p>
            <a:r>
              <a:rPr lang="en-US" dirty="0"/>
              <a:t>EndNote 2025 September release</a:t>
            </a:r>
          </a:p>
        </p:txBody>
      </p:sp>
      <p:sp>
        <p:nvSpPr>
          <p:cNvPr id="6" name="Text Placeholder 5">
            <a:extLst>
              <a:ext uri="{FF2B5EF4-FFF2-40B4-BE49-F238E27FC236}">
                <a16:creationId xmlns:a16="http://schemas.microsoft.com/office/drawing/2014/main" id="{62926D4D-4587-A01C-4639-FADD9851F1E0}"/>
              </a:ext>
            </a:extLst>
          </p:cNvPr>
          <p:cNvSpPr>
            <a:spLocks noGrp="1"/>
          </p:cNvSpPr>
          <p:nvPr>
            <p:ph type="body" sz="quarter" idx="14"/>
          </p:nvPr>
        </p:nvSpPr>
        <p:spPr>
          <a:xfrm>
            <a:off x="550864" y="1436910"/>
            <a:ext cx="5081197" cy="4153151"/>
          </a:xfrm>
        </p:spPr>
        <p:txBody>
          <a:bodyPr vert="horz" lIns="0" tIns="0" rIns="0" bIns="0" rtlCol="0" anchor="t">
            <a:noAutofit/>
          </a:bodyPr>
          <a:lstStyle/>
          <a:p>
            <a:pPr marL="0" indent="0">
              <a:buNone/>
            </a:pPr>
            <a:r>
              <a:rPr lang="en-US" sz="1600" dirty="0">
                <a:latin typeface="Avenir Next LT Pro Demi"/>
                <a:cs typeface="Arial"/>
              </a:rPr>
              <a:t>EndNote Research Assistant</a:t>
            </a:r>
          </a:p>
          <a:p>
            <a:pPr marL="0" indent="0">
              <a:buNone/>
            </a:pPr>
            <a:r>
              <a:rPr lang="en-US" sz="1400" dirty="0">
                <a:latin typeface="Avenir Next LT Pro Demi"/>
                <a:cs typeface="Arial"/>
              </a:rPr>
              <a:t>Meet your smartest sidekick yet. </a:t>
            </a:r>
            <a:r>
              <a:rPr lang="en-US" sz="1400" dirty="0">
                <a:latin typeface="Avenir Next LT Pro Regular"/>
                <a:ea typeface="+mn-lt"/>
                <a:cs typeface="Arial"/>
              </a:rPr>
              <a:t>The new AI-powered EndNote Research Assistant gives you two dynamic ways to interact with your documents so you can pinpoint relevant information faster. Enjoy seamless productivity built right into your research workflow—no extra downloads or unreliable third-party plugins required. </a:t>
            </a:r>
          </a:p>
          <a:p>
            <a:pPr marL="285750" indent="-285750"/>
            <a:r>
              <a:rPr lang="en-US" sz="1400" dirty="0">
                <a:latin typeface="Avenir Next LT Pro Demi"/>
                <a:ea typeface="+mn-lt"/>
                <a:cs typeface="Arial"/>
              </a:rPr>
              <a:t>Chat with your document</a:t>
            </a:r>
            <a:r>
              <a:rPr lang="en-US" sz="1400" dirty="0">
                <a:latin typeface="Avenir Next LT Pro Regular"/>
                <a:ea typeface="+mn-lt"/>
                <a:cs typeface="Arial"/>
              </a:rPr>
              <a:t>: Transform PDFs into an interactive experience. Ask questions in plain language, and AI delivers instant answers sourced directly from the paper for greater accuracy.</a:t>
            </a:r>
          </a:p>
          <a:p>
            <a:pPr marL="285750" indent="-285750"/>
            <a:r>
              <a:rPr lang="en-US" sz="1400" dirty="0">
                <a:latin typeface="Avenir Next LT Pro Demi"/>
                <a:ea typeface="+mn-lt"/>
                <a:cs typeface="Arial"/>
              </a:rPr>
              <a:t>Translate on the spot:</a:t>
            </a:r>
            <a:r>
              <a:rPr lang="en-US" sz="1400" dirty="0">
                <a:latin typeface="Avenir Next LT Pro Regular"/>
                <a:ea typeface="+mn-lt"/>
                <a:cs typeface="Arial"/>
              </a:rPr>
              <a:t> Break through language barriers with built-in translation. Instantly convert content from other languages and access global knowledge faster than ever. </a:t>
            </a:r>
          </a:p>
          <a:p>
            <a:pPr marL="0" indent="0">
              <a:buNone/>
            </a:pPr>
            <a:r>
              <a:rPr lang="en-US" sz="1400" dirty="0">
                <a:ea typeface="+mn-lt"/>
                <a:cs typeface="Arial"/>
              </a:rPr>
              <a:t>Spend less time working and more time discovering research insights. </a:t>
            </a:r>
          </a:p>
        </p:txBody>
      </p:sp>
      <p:sp>
        <p:nvSpPr>
          <p:cNvPr id="7" name="Text Placeholder 5">
            <a:extLst>
              <a:ext uri="{FF2B5EF4-FFF2-40B4-BE49-F238E27FC236}">
                <a16:creationId xmlns:a16="http://schemas.microsoft.com/office/drawing/2014/main" id="{4E515023-5F3E-9A87-59B6-531ABCE54DF8}"/>
              </a:ext>
            </a:extLst>
          </p:cNvPr>
          <p:cNvSpPr txBox="1">
            <a:spLocks/>
          </p:cNvSpPr>
          <p:nvPr/>
        </p:nvSpPr>
        <p:spPr>
          <a:xfrm>
            <a:off x="6425003" y="1436910"/>
            <a:ext cx="5081197" cy="41531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venir Next LT Pro Demi"/>
                <a:ea typeface="+mn-lt"/>
                <a:cs typeface="Segoe UI"/>
              </a:rPr>
              <a:t>EndNote Web enhancements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venir Next LT Pro Demi"/>
                <a:ea typeface="+mn-ea"/>
                <a:cs typeface="Arial"/>
              </a:rPr>
              <a:t>Take your references further with EndNote Web. </a:t>
            </a:r>
            <a:r>
              <a:rPr kumimoji="0" lang="en-US" sz="1400" b="0" i="0" u="none" strike="noStrike" kern="1200" cap="none" spc="0" normalizeH="0" baseline="0" noProof="0" dirty="0">
                <a:ln>
                  <a:noFill/>
                </a:ln>
                <a:solidFill>
                  <a:prstClr val="black"/>
                </a:solidFill>
                <a:effectLst/>
                <a:uLnTx/>
                <a:uFillTx/>
                <a:latin typeface="Avenir Next LT Pro Regular"/>
                <a:ea typeface="+mn-lt"/>
                <a:cs typeface="Arial"/>
              </a:rPr>
              <a:t>Access your reference library anytime, anywhere—now with powerful new features to boost collaboration and research discovery. </a:t>
            </a:r>
          </a:p>
          <a:p>
            <a:pPr marL="285750" marR="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Demi"/>
                <a:ea typeface="+mn-lt"/>
                <a:cs typeface="Arial"/>
              </a:rPr>
              <a:t>Share your library online: </a:t>
            </a:r>
            <a:r>
              <a:rPr kumimoji="0" lang="en-US" sz="1400" b="0" i="0" u="none" strike="noStrike" kern="1200" cap="none" spc="0" normalizeH="0" baseline="0" noProof="0" dirty="0">
                <a:ln>
                  <a:noFill/>
                </a:ln>
                <a:solidFill>
                  <a:prstClr val="black"/>
                </a:solidFill>
                <a:effectLst/>
                <a:uLnTx/>
                <a:uFillTx/>
                <a:latin typeface="Avenir Next LT Pro"/>
                <a:ea typeface="+mn-lt"/>
                <a:cs typeface="Arial"/>
              </a:rPr>
              <a:t>Collaborate seamlessly by sharing your entire reference library directly from EndNote Web.</a:t>
            </a:r>
          </a:p>
          <a:p>
            <a:pPr marL="285750" marR="0" lvl="0" indent="-28575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Demi"/>
                <a:ea typeface="+mn-lt"/>
                <a:cs typeface="Arial"/>
              </a:rPr>
              <a:t>Tap into Web of Science insights:</a:t>
            </a:r>
            <a:r>
              <a:rPr kumimoji="0" lang="en-US" sz="1400" b="0" i="0" u="none" strike="noStrike" kern="1200" cap="none" spc="0" normalizeH="0" baseline="0" noProof="0" dirty="0">
                <a:ln>
                  <a:noFill/>
                </a:ln>
                <a:solidFill>
                  <a:prstClr val="black"/>
                </a:solidFill>
                <a:effectLst/>
                <a:uLnTx/>
                <a:uFillTx/>
                <a:latin typeface="Avenir Next LT Pro Regular"/>
                <a:ea typeface="+mn-lt"/>
                <a:cs typeface="Arial"/>
              </a:rPr>
              <a:t> Locate citing articles and find related papers instantly with new integration links.</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lt"/>
                <a:cs typeface="Arial"/>
              </a:rPr>
              <a:t>Pull in new information and collaborate with ease—all from the web.</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venir Next LT Pro Demi"/>
              <a:ea typeface="+mn-lt"/>
              <a:cs typeface="Segoe UI"/>
            </a:endParaRPr>
          </a:p>
        </p:txBody>
      </p:sp>
    </p:spTree>
    <p:extLst>
      <p:ext uri="{BB962C8B-B14F-4D97-AF65-F5344CB8AC3E}">
        <p14:creationId xmlns:p14="http://schemas.microsoft.com/office/powerpoint/2010/main" val="74927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5B4F-B2BE-1CF3-4995-213E31408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CFE50-B199-D0C3-398A-2999377ED7B9}"/>
              </a:ext>
            </a:extLst>
          </p:cNvPr>
          <p:cNvSpPr>
            <a:spLocks noGrp="1"/>
          </p:cNvSpPr>
          <p:nvPr>
            <p:ph type="title"/>
          </p:nvPr>
        </p:nvSpPr>
        <p:spPr/>
        <p:txBody>
          <a:bodyPr/>
          <a:lstStyle/>
          <a:p>
            <a:r>
              <a:rPr lang="en-US" dirty="0"/>
              <a:t>Key messages by feature</a:t>
            </a:r>
          </a:p>
        </p:txBody>
      </p:sp>
      <p:sp>
        <p:nvSpPr>
          <p:cNvPr id="3" name="Footer Placeholder 2">
            <a:extLst>
              <a:ext uri="{FF2B5EF4-FFF2-40B4-BE49-F238E27FC236}">
                <a16:creationId xmlns:a16="http://schemas.microsoft.com/office/drawing/2014/main" id="{CDFC48D0-63D7-321C-14C9-B4D1C9FCBD0C}"/>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2A83765C-387E-58D5-77A4-4079C25CC81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D0592A60-D950-62FB-1DAF-AE59FAFE61E1}"/>
              </a:ext>
            </a:extLst>
          </p:cNvPr>
          <p:cNvSpPr>
            <a:spLocks noGrp="1"/>
          </p:cNvSpPr>
          <p:nvPr>
            <p:ph type="body" sz="quarter" idx="13"/>
          </p:nvPr>
        </p:nvSpPr>
        <p:spPr/>
        <p:txBody>
          <a:bodyPr vert="horz" lIns="0" tIns="0" rIns="0" bIns="0" rtlCol="0" anchor="t">
            <a:noAutofit/>
          </a:bodyPr>
          <a:lstStyle/>
          <a:p>
            <a:r>
              <a:rPr lang="en-US" dirty="0"/>
              <a:t>EndNote 2025 September release</a:t>
            </a:r>
          </a:p>
        </p:txBody>
      </p:sp>
      <p:sp>
        <p:nvSpPr>
          <p:cNvPr id="11" name="Text Placeholder 5">
            <a:extLst>
              <a:ext uri="{FF2B5EF4-FFF2-40B4-BE49-F238E27FC236}">
                <a16:creationId xmlns:a16="http://schemas.microsoft.com/office/drawing/2014/main" id="{C578AA71-0CC4-627A-A6B9-B99BEB29F7C0}"/>
              </a:ext>
            </a:extLst>
          </p:cNvPr>
          <p:cNvSpPr txBox="1">
            <a:spLocks/>
          </p:cNvSpPr>
          <p:nvPr/>
        </p:nvSpPr>
        <p:spPr>
          <a:xfrm>
            <a:off x="6533003" y="1643013"/>
            <a:ext cx="5081197" cy="41531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venir Next LT Pro Demi"/>
                <a:ea typeface="+mn-lt"/>
                <a:cs typeface="Segoe UI"/>
              </a:rPr>
              <a:t>EndNote Web French interface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i="1" dirty="0">
              <a:solidFill>
                <a:srgbClr val="FF0000"/>
              </a:solidFill>
              <a:latin typeface="Avenir Next LT Pro"/>
              <a:ea typeface="+mn-lt"/>
              <a:cs typeface="Segoe U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venir Next LT Pro Demi"/>
                <a:ea typeface="+mn-lt"/>
                <a:cs typeface="Segoe UI"/>
              </a:rPr>
              <a:t>EndNote 2025 speaks your language.</a:t>
            </a:r>
            <a:r>
              <a:rPr kumimoji="0" lang="en-US" sz="1400" b="0" i="0" u="none" strike="noStrike" kern="1200" cap="none" spc="0" normalizeH="0" baseline="0" noProof="0" dirty="0">
                <a:ln>
                  <a:noFill/>
                </a:ln>
                <a:solidFill>
                  <a:prstClr val="black"/>
                </a:solidFill>
                <a:effectLst/>
                <a:uLnTx/>
                <a:uFillTx/>
                <a:latin typeface="Avenir Next LT Pro Regular"/>
                <a:ea typeface="+mn-lt"/>
                <a:cs typeface="Segoe UI"/>
              </a:rPr>
              <a:t> With the web interface now available in French, managing your research is more intuitive and efficient than ever. From building libraries to generating citations and interacting with the new AI-powered EndNote Research Assistant, you can now work seamlessly in your native language.</a:t>
            </a:r>
            <a:endParaRPr kumimoji="0" lang="en-US" sz="1400" b="0" i="0" u="none" strike="noStrike" kern="1200" cap="none" spc="0" normalizeH="0" baseline="0" noProof="0" dirty="0">
              <a:ln>
                <a:noFill/>
              </a:ln>
              <a:solidFill>
                <a:prstClr val="black"/>
              </a:solidFill>
              <a:effectLst/>
              <a:uLnTx/>
              <a:uFillTx/>
              <a:latin typeface="Avenir Next LT Pro Regular"/>
              <a:ea typeface="+mn-ea"/>
              <a:cs typeface="+mn-cs"/>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venir Next LT Pro Regular"/>
                <a:ea typeface="+mn-lt"/>
                <a:cs typeface="Segoe UI"/>
              </a:rPr>
              <a:t>Focus on your research, not your tools—enjoy localized access to global expertise.</a:t>
            </a:r>
            <a:endParaRPr kumimoji="0" lang="en-US" sz="1400" b="0" i="0" u="none" strike="noStrike" kern="1200" cap="none" spc="0" normalizeH="0" baseline="0" noProof="0" dirty="0">
              <a:ln>
                <a:noFill/>
              </a:ln>
              <a:solidFill>
                <a:prstClr val="black"/>
              </a:solidFill>
              <a:effectLst/>
              <a:uLnTx/>
              <a:uFillTx/>
              <a:latin typeface="Avenir Next LT Pro Regular"/>
              <a:ea typeface="+mn-ea"/>
              <a:cs typeface="+mn-cs"/>
            </a:endParaRPr>
          </a:p>
        </p:txBody>
      </p:sp>
      <p:sp>
        <p:nvSpPr>
          <p:cNvPr id="8" name="Text Placeholder 5">
            <a:extLst>
              <a:ext uri="{FF2B5EF4-FFF2-40B4-BE49-F238E27FC236}">
                <a16:creationId xmlns:a16="http://schemas.microsoft.com/office/drawing/2014/main" id="{CB4AB0AB-20AA-F156-3063-8D0FE035B828}"/>
              </a:ext>
            </a:extLst>
          </p:cNvPr>
          <p:cNvSpPr txBox="1">
            <a:spLocks/>
          </p:cNvSpPr>
          <p:nvPr/>
        </p:nvSpPr>
        <p:spPr>
          <a:xfrm>
            <a:off x="550864" y="1643013"/>
            <a:ext cx="5081197" cy="41531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venir Next LT Pro Demi"/>
                <a:ea typeface="+mn-lt"/>
                <a:cs typeface="Segoe UI"/>
              </a:rPr>
              <a:t>Cassyni integration with EndNote desktop</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Avenir Next LT Pro"/>
                <a:ea typeface="+mn-ea"/>
                <a:cs typeface="+mn-cs"/>
              </a:rPr>
              <a:t>Cassyni, the leading platform for research seminars, is now integrated with EndNote desktop. With this integration, you can unlock knowledge stored in seminars and research videos and find out about upcoming seminars from references in your library.</a:t>
            </a: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venir Next LT Pro Demi"/>
              <a:ea typeface="+mn-lt"/>
              <a:cs typeface="Segoe UI"/>
            </a:endParaRPr>
          </a:p>
          <a:p>
            <a:pPr marL="0" marR="0" lvl="0" indent="0" algn="l"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Avenir Next LT Pro"/>
                <a:ea typeface="+mn-lt"/>
                <a:cs typeface="Segoe UI"/>
              </a:rPr>
              <a:t>2023 EndNote Web and Cassyni integration </a:t>
            </a:r>
            <a:r>
              <a:rPr kumimoji="0" lang="en-US" sz="1200" b="0" i="1" u="none" strike="noStrike" kern="1200" cap="none" spc="0" normalizeH="0" baseline="0" noProof="0" dirty="0">
                <a:ln>
                  <a:noFill/>
                </a:ln>
                <a:solidFill>
                  <a:prstClr val="black"/>
                </a:solidFill>
                <a:effectLst/>
                <a:uLnTx/>
                <a:uFillTx/>
                <a:latin typeface="Avenir Next LT Pro"/>
                <a:ea typeface="+mn-lt"/>
                <a:cs typeface="Segoe UI"/>
                <a:hlinkClick r:id="rId2"/>
              </a:rPr>
              <a:t>press release </a:t>
            </a:r>
            <a:r>
              <a:rPr kumimoji="0" lang="en-US" sz="1200" b="0" i="1" u="none" strike="noStrike" kern="1200" cap="none" spc="0" normalizeH="0" baseline="0" noProof="0" dirty="0">
                <a:ln>
                  <a:noFill/>
                </a:ln>
                <a:solidFill>
                  <a:prstClr val="black"/>
                </a:solidFill>
                <a:effectLst/>
                <a:uLnTx/>
                <a:uFillTx/>
                <a:latin typeface="Avenir Next LT Pro"/>
                <a:ea typeface="+mn-lt"/>
                <a:cs typeface="Segoe UI"/>
              </a:rPr>
              <a:t>for reference</a:t>
            </a:r>
          </a:p>
        </p:txBody>
      </p:sp>
    </p:spTree>
    <p:extLst>
      <p:ext uri="{BB962C8B-B14F-4D97-AF65-F5344CB8AC3E}">
        <p14:creationId xmlns:p14="http://schemas.microsoft.com/office/powerpoint/2010/main" val="3671541923"/>
      </p:ext>
    </p:extLst>
  </p:cSld>
  <p:clrMapOvr>
    <a:masterClrMapping/>
  </p:clrMapOvr>
</p:sld>
</file>

<file path=ppt/theme/theme1.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24956f-3e9d-454f-a9c5-1d6097dd15be">
      <Terms xmlns="http://schemas.microsoft.com/office/infopath/2007/PartnerControls"/>
    </lcf76f155ced4ddcb4097134ff3c332f>
    <TaxCatchAll xmlns="26b78ff7-d614-492b-b43f-3ef7918adb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745609735D54FAA69699C070B8E82" ma:contentTypeVersion="16" ma:contentTypeDescription="Create a new document." ma:contentTypeScope="" ma:versionID="f6b5b24482b2f21ca623046f5197dfab">
  <xsd:schema xmlns:xsd="http://www.w3.org/2001/XMLSchema" xmlns:xs="http://www.w3.org/2001/XMLSchema" xmlns:p="http://schemas.microsoft.com/office/2006/metadata/properties" xmlns:ns2="4b24956f-3e9d-454f-a9c5-1d6097dd15be" xmlns:ns3="26b78ff7-d614-492b-b43f-3ef7918adbb7" targetNamespace="http://schemas.microsoft.com/office/2006/metadata/properties" ma:root="true" ma:fieldsID="17f59cfa86709eb281326142ea6cbc72" ns2:_="" ns3:_="">
    <xsd:import namespace="4b24956f-3e9d-454f-a9c5-1d6097dd15be"/>
    <xsd:import namespace="26b78ff7-d614-492b-b43f-3ef7918adb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24956f-3e9d-454f-a9c5-1d6097dd1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b78ff7-d614-492b-b43f-3ef7918adb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d673854-b0c3-4ed6-8a1a-d20e132aeb6c}" ma:internalName="TaxCatchAll" ma:showField="CatchAllData" ma:web="26b78ff7-d614-492b-b43f-3ef7918adb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748BA-CB31-4BDB-AD33-60661B086EE6}">
  <ds:schemaRefs>
    <ds:schemaRef ds:uri="http://schemas.microsoft.com/office/2006/metadata/properties"/>
    <ds:schemaRef ds:uri="http://schemas.microsoft.com/office/infopath/2007/PartnerControls"/>
    <ds:schemaRef ds:uri="4b24956f-3e9d-454f-a9c5-1d6097dd15be"/>
    <ds:schemaRef ds:uri="26b78ff7-d614-492b-b43f-3ef7918adbb7"/>
  </ds:schemaRefs>
</ds:datastoreItem>
</file>

<file path=customXml/itemProps2.xml><?xml version="1.0" encoding="utf-8"?>
<ds:datastoreItem xmlns:ds="http://schemas.openxmlformats.org/officeDocument/2006/customXml" ds:itemID="{99D631E0-9A80-4059-88E6-A130B0D7798E}">
  <ds:schemaRefs>
    <ds:schemaRef ds:uri="http://schemas.microsoft.com/sharepoint/v3/contenttype/forms"/>
  </ds:schemaRefs>
</ds:datastoreItem>
</file>

<file path=customXml/itemProps3.xml><?xml version="1.0" encoding="utf-8"?>
<ds:datastoreItem xmlns:ds="http://schemas.openxmlformats.org/officeDocument/2006/customXml" ds:itemID="{981DCD38-D3FF-4A7E-B485-AD3D0BFF3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24956f-3e9d-454f-a9c5-1d6097dd15be"/>
    <ds:schemaRef ds:uri="26b78ff7-d614-492b-b43f-3ef7918ad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otalTime>14</TotalTime>
  <Words>505</Words>
  <Application>Microsoft Office PowerPoint</Application>
  <PresentationFormat>Widescreen</PresentationFormat>
  <Paragraphs>48</Paragraphs>
  <Slides>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Aptos</vt:lpstr>
      <vt:lpstr>Arial</vt:lpstr>
      <vt:lpstr>Avenir Next LT Pro</vt:lpstr>
      <vt:lpstr>Avenir Next LT Pro Demi</vt:lpstr>
      <vt:lpstr>Avenir Next LT Pro Regular</vt:lpstr>
      <vt:lpstr>Calibri</vt:lpstr>
      <vt:lpstr>Calibri Regular</vt:lpstr>
      <vt:lpstr>Courier New</vt:lpstr>
      <vt:lpstr>Wingdings</vt:lpstr>
      <vt:lpstr>Content Layouts - Light</vt:lpstr>
      <vt:lpstr>PowerPoint Presentation</vt:lpstr>
      <vt:lpstr>Key messages - overview</vt:lpstr>
      <vt:lpstr>Key messages by feature</vt:lpstr>
      <vt:lpstr>Key messages by feature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Kristen Faeth</dc:creator>
  <cp:lastModifiedBy>Kristen Faeth</cp:lastModifiedBy>
  <cp:revision>1</cp:revision>
  <dcterms:created xsi:type="dcterms:W3CDTF">2025-08-22T18:40:05Z</dcterms:created>
  <dcterms:modified xsi:type="dcterms:W3CDTF">2025-09-04T19:29:46Z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0x0101002F6745609735D54FAA69699C070B8E82</vt:lpwstr>
  </property>
  <property fmtid="{D5CDD505-2E9C-101B-9397-08002B2CF9AE}" pid="3" name="MediaServiceImageTags">
    <vt:lpwstr/>
  </property>
</Properties>
</file>